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Override3.xml" ContentType="application/vnd.openxmlformats-officedocument.themeOverride+xml"/>
  <Override PartName="/ppt/theme/themeOverride4.xml" ContentType="application/vnd.openxmlformats-officedocument.themeOverride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73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99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75" d="100"/>
          <a:sy n="75" d="100"/>
        </p:scale>
        <p:origin x="-123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3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4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ый треугольник 9"/>
          <p:cNvSpPr/>
          <p:nvPr/>
        </p:nvSpPr>
        <p:spPr>
          <a:xfrm>
            <a:off x="0" y="4664075"/>
            <a:ext cx="9150350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5" name="Группа 1"/>
          <p:cNvGrpSpPr>
            <a:grpSpLocks/>
          </p:cNvGrpSpPr>
          <p:nvPr/>
        </p:nvGrpSpPr>
        <p:grpSpPr bwMode="auto">
          <a:xfrm>
            <a:off x="-3175" y="4953000"/>
            <a:ext cx="9147175" cy="1911350"/>
            <a:chOff x="-3765" y="4832896"/>
            <a:chExt cx="9147765" cy="2032192"/>
          </a:xfrm>
        </p:grpSpPr>
        <p:sp>
          <p:nvSpPr>
            <p:cNvPr id="6" name="Полилиния 6"/>
            <p:cNvSpPr>
              <a:spLocks/>
            </p:cNvSpPr>
            <p:nvPr/>
          </p:nvSpPr>
          <p:spPr bwMode="auto">
            <a:xfrm>
              <a:off x="1687032" y="4832896"/>
              <a:ext cx="7456968" cy="51817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>
              <a:extLst/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  <p:sp>
          <p:nvSpPr>
            <p:cNvPr id="7" name="Полилиния 7"/>
            <p:cNvSpPr>
              <a:spLocks/>
            </p:cNvSpPr>
            <p:nvPr/>
          </p:nvSpPr>
          <p:spPr bwMode="auto">
            <a:xfrm>
              <a:off x="35926" y="5135025"/>
              <a:ext cx="9108074" cy="838869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>
              <a:extLst/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  <p:sp>
          <p:nvSpPr>
            <p:cNvPr id="8" name="Полилиния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extLst/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cxnSp>
          <p:nvCxnSpPr>
            <p:cNvPr id="10" name="Прямая соединительная линия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anchor="b"/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11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411183A1-3B80-4617-A447-9565B9A3093A}" type="datetimeFigureOut">
              <a:rPr lang="ru-RU"/>
              <a:pPr>
                <a:defRPr/>
              </a:pPr>
              <a:t>06.02.2017</a:t>
            </a:fld>
            <a:endParaRPr lang="ru-RU"/>
          </a:p>
        </p:txBody>
      </p:sp>
      <p:sp>
        <p:nvSpPr>
          <p:cNvPr id="12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13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38BE32F5-BE4B-4C68-832E-5375A8BD6E8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21CA71-FEB8-4302-8D35-A9355CD45410}" type="datetimeFigureOut">
              <a:rPr lang="ru-RU"/>
              <a:pPr>
                <a:defRPr/>
              </a:pPr>
              <a:t>06.02.2017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A7120D-4BB6-453F-9B3A-5D3E5FD5C9F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ашивка 6"/>
          <p:cNvSpPr/>
          <p:nvPr/>
        </p:nvSpPr>
        <p:spPr>
          <a:xfrm>
            <a:off x="3636963" y="3005138"/>
            <a:ext cx="182562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Нашивка 7"/>
          <p:cNvSpPr/>
          <p:nvPr/>
        </p:nvSpPr>
        <p:spPr>
          <a:xfrm>
            <a:off x="3449638" y="3005138"/>
            <a:ext cx="18415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anchor="b"/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55F8CBAC-E05E-414B-9CC6-A877D4E09E26}" type="datetimeFigureOut">
              <a:rPr lang="ru-RU"/>
              <a:pPr>
                <a:defRPr/>
              </a:pPr>
              <a:t>06.02.2017</a:t>
            </a:fld>
            <a:endParaRPr lang="ru-RU"/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9C907E59-36E4-4FE0-87BE-BE0B02D655A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8AC7A96E-3C6D-42E6-86FA-25DD825B2E96}" type="datetimeFigureOut">
              <a:rPr lang="ru-RU"/>
              <a:pPr>
                <a:defRPr/>
              </a:pPr>
              <a:t>06.02.2017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8A886486-D91A-45EB-9D0B-6F109EA6085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/>
          <a:lstStyle>
            <a:lvl1pPr>
              <a:defRPr/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3B62F412-3589-45F5-88D5-5A98E98B6885}" type="datetimeFigureOut">
              <a:rPr lang="ru-RU"/>
              <a:pPr>
                <a:defRPr/>
              </a:pPr>
              <a:t>06.02.2017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F533D62B-5867-43EA-ACF1-6846272AAA2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6C942AB1-1FE8-4F19-9EF7-F47B10ED6FEE}" type="datetimeFigureOut">
              <a:rPr lang="ru-RU"/>
              <a:pPr>
                <a:defRPr/>
              </a:pPr>
              <a:t>06.02.2017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04E5F715-BAAC-4487-89D0-E214B4A1DB8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DBE1D6-DA54-416F-A5A3-4C5D4653DCAA}" type="datetimeFigureOut">
              <a:rPr lang="ru-RU"/>
              <a:pPr>
                <a:defRPr/>
              </a:pPr>
              <a:t>06.02.2017</a:t>
            </a:fld>
            <a:endParaRPr lang="ru-RU"/>
          </a:p>
        </p:txBody>
      </p:sp>
      <p:sp>
        <p:nvSpPr>
          <p:cNvPr id="3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2B05D6-C527-4EEC-B4B7-F706476EA98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8E2F4EDF-388F-4C1F-AABE-60AB344BF3E9}" type="datetimeFigureOut">
              <a:rPr lang="ru-RU"/>
              <a:pPr>
                <a:defRPr/>
              </a:pPr>
              <a:t>06.02.2017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A9E6DBDA-901B-4B6D-8BB4-58FC71E3AB9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олилиния 7"/>
          <p:cNvSpPr>
            <a:spLocks/>
          </p:cNvSpPr>
          <p:nvPr/>
        </p:nvSpPr>
        <p:spPr bwMode="auto">
          <a:xfrm>
            <a:off x="715963" y="5002213"/>
            <a:ext cx="3802062" cy="144303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6" name="Полилиния 8"/>
          <p:cNvSpPr>
            <a:spLocks/>
          </p:cNvSpPr>
          <p:nvPr/>
        </p:nvSpPr>
        <p:spPr bwMode="auto">
          <a:xfrm>
            <a:off x="-53975" y="5784850"/>
            <a:ext cx="380206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7" name="Прямоугольный треугольник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8" name="Прямая соединительная линия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Нашивка 11"/>
          <p:cNvSpPr/>
          <p:nvPr/>
        </p:nvSpPr>
        <p:spPr>
          <a:xfrm>
            <a:off x="8664575" y="4987925"/>
            <a:ext cx="182563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" name="Нашивка 12"/>
          <p:cNvSpPr/>
          <p:nvPr/>
        </p:nvSpPr>
        <p:spPr>
          <a:xfrm>
            <a:off x="8477250" y="4987925"/>
            <a:ext cx="182563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tIns="0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extLst/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1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fld id="{1C984C71-A606-42FB-948F-B54AC6293D32}" type="datetimeFigureOut">
              <a:rPr lang="ru-RU"/>
              <a:pPr>
                <a:defRPr/>
              </a:pPr>
              <a:t>06.02.2017</a:t>
            </a:fld>
            <a:endParaRPr lang="ru-RU"/>
          </a:p>
        </p:txBody>
      </p:sp>
      <p:sp>
        <p:nvSpPr>
          <p:cNvPr id="12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13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fld id="{1663184C-0F97-4013-9CA4-F1ECD400CD8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D0A2EF-6BC0-4EF1-AFF2-42A7B0FE20BF}" type="datetimeFigureOut">
              <a:rPr lang="ru-RU"/>
              <a:pPr>
                <a:defRPr/>
              </a:pPr>
              <a:t>06.02.2017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7D27AF-D0D7-49C8-B4D2-8AB72434983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6E85A2-E865-4347-85EF-7FD6ACF792F4}" type="datetimeFigureOut">
              <a:rPr lang="ru-RU"/>
              <a:pPr>
                <a:defRPr/>
              </a:pPr>
              <a:t>06.02.2017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F2061A-D5D6-428C-B714-2B5A63181BD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 12"/>
          <p:cNvSpPr>
            <a:spLocks/>
          </p:cNvSpPr>
          <p:nvPr/>
        </p:nvSpPr>
        <p:spPr bwMode="auto">
          <a:xfrm>
            <a:off x="715963" y="5002213"/>
            <a:ext cx="3802062" cy="144303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2" name="Полилиния 11"/>
          <p:cNvSpPr>
            <a:spLocks/>
          </p:cNvSpPr>
          <p:nvPr/>
        </p:nvSpPr>
        <p:spPr bwMode="auto">
          <a:xfrm>
            <a:off x="-53975" y="5784850"/>
            <a:ext cx="380206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4" name="Прямоугольный треугольник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33" name="Текст 29"/>
          <p:cNvSpPr>
            <a:spLocks noGrp="1"/>
          </p:cNvSpPr>
          <p:nvPr>
            <p:ph type="body" idx="1"/>
          </p:nvPr>
        </p:nvSpPr>
        <p:spPr bwMode="auto">
          <a:xfrm>
            <a:off x="457200" y="1481138"/>
            <a:ext cx="8229600" cy="452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6727825" y="6408738"/>
            <a:ext cx="1919288" cy="365125"/>
          </a:xfrm>
          <a:prstGeom prst="rect">
            <a:avLst/>
          </a:prstGeom>
        </p:spPr>
        <p:txBody>
          <a:bodyPr vert="horz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>
                <a:solidFill>
                  <a:schemeClr val="tx1"/>
                </a:solidFill>
                <a:latin typeface="+mn-lt"/>
              </a:defRPr>
            </a:lvl1pPr>
            <a:extLst/>
          </a:lstStyle>
          <a:p>
            <a:pPr>
              <a:defRPr/>
            </a:pPr>
            <a:fld id="{F69679D1-5104-429C-9E5C-50FF75FE18FC}" type="datetimeFigureOut">
              <a:rPr lang="ru-RU"/>
              <a:pPr>
                <a:defRPr/>
              </a:pPr>
              <a:t>06.02.2017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4379913" y="6408738"/>
            <a:ext cx="2351087" cy="365125"/>
          </a:xfrm>
          <a:prstGeom prst="rect">
            <a:avLst/>
          </a:prstGeom>
        </p:spPr>
        <p:txBody>
          <a:bodyPr vert="horz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>
                <a:solidFill>
                  <a:schemeClr val="tx1"/>
                </a:solidFill>
                <a:latin typeface="+mn-lt"/>
              </a:defRPr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647113" y="6408738"/>
            <a:ext cx="366712" cy="365125"/>
          </a:xfrm>
          <a:prstGeom prst="rect">
            <a:avLst/>
          </a:prstGeom>
        </p:spPr>
        <p:txBody>
          <a:bodyPr vert="horz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 b="0">
                <a:solidFill>
                  <a:schemeClr val="tx1"/>
                </a:solidFill>
                <a:latin typeface="+mn-lt"/>
              </a:defRPr>
            </a:lvl1pPr>
            <a:extLst/>
          </a:lstStyle>
          <a:p>
            <a:pPr>
              <a:defRPr/>
            </a:pPr>
            <a:fld id="{8835645D-6D1B-437B-96B9-0901B8A49D9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1" r:id="rId2"/>
    <p:sldLayoutId id="2147483673" r:id="rId3"/>
    <p:sldLayoutId id="2147483674" r:id="rId4"/>
    <p:sldLayoutId id="2147483675" r:id="rId5"/>
    <p:sldLayoutId id="2147483676" r:id="rId6"/>
    <p:sldLayoutId id="2147483670" r:id="rId7"/>
    <p:sldLayoutId id="2147483677" r:id="rId8"/>
    <p:sldLayoutId id="2147483678" r:id="rId9"/>
    <p:sldLayoutId id="2147483669" r:id="rId10"/>
    <p:sldLayoutId id="2147483668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9pPr>
      <a:extLst/>
    </p:titleStyle>
    <p:bodyStyle>
      <a:lvl1pPr marL="365125" indent="-255588" algn="l" rtl="0" eaLnBrk="0" fontAlgn="base" hangingPunct="0">
        <a:spcBef>
          <a:spcPts val="400"/>
        </a:spcBef>
        <a:spcAft>
          <a:spcPct val="0"/>
        </a:spcAft>
        <a:buClr>
          <a:schemeClr val="accent1"/>
        </a:buClr>
        <a:buSzPct val="68000"/>
        <a:buFont typeface="Wingdings 3" pitchFamily="18" charset="2"/>
        <a:buChar char=""/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0713" indent="-228600" algn="l" rtl="0" eaLnBrk="0" fontAlgn="base" hangingPunct="0">
        <a:spcBef>
          <a:spcPts val="325"/>
        </a:spcBef>
        <a:spcAft>
          <a:spcPct val="0"/>
        </a:spcAft>
        <a:buClr>
          <a:schemeClr val="accent1"/>
        </a:buClr>
        <a:buFont typeface="Verdana" pitchFamily="34" charset="0"/>
        <a:buChar char="◦"/>
        <a:defRPr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8838" indent="-228600" algn="l" rtl="0" eaLnBrk="0" fontAlgn="base" hangingPunct="0">
        <a:spcBef>
          <a:spcPts val="350"/>
        </a:spcBef>
        <a:spcAft>
          <a:spcPct val="0"/>
        </a:spcAft>
        <a:buClr>
          <a:schemeClr val="accent2"/>
        </a:buClr>
        <a:buSzPct val="100000"/>
        <a:buFont typeface="Wingdings 2" pitchFamily="18" charset="2"/>
        <a:buChar char="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0" fontAlgn="base" hangingPunct="0">
        <a:spcBef>
          <a:spcPts val="350"/>
        </a:spcBef>
        <a:spcAft>
          <a:spcPct val="0"/>
        </a:spcAft>
        <a:buClr>
          <a:schemeClr val="accent2"/>
        </a:buClr>
        <a:buFont typeface="Wingdings 2" pitchFamily="18" charset="2"/>
        <a:buChar char=""/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0" fontAlgn="base" hangingPunct="0">
        <a:spcBef>
          <a:spcPts val="350"/>
        </a:spcBef>
        <a:spcAft>
          <a:spcPct val="0"/>
        </a:spcAft>
        <a:buClr>
          <a:schemeClr val="accent2"/>
        </a:buClr>
        <a:buFont typeface="Wingdings 2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87413" y="1919289"/>
            <a:ext cx="7772399" cy="1829761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dirty="0" smtClean="0"/>
              <a:t>Генетика как наука. Методы ее изучения. </a:t>
            </a:r>
            <a:endParaRPr lang="ru-RU" dirty="0"/>
          </a:p>
        </p:txBody>
      </p:sp>
      <p:sp>
        <p:nvSpPr>
          <p:cNvPr id="13314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85800" y="4724400"/>
            <a:ext cx="7772400" cy="87313"/>
          </a:xfrm>
        </p:spPr>
        <p:txBody>
          <a:bodyPr/>
          <a:lstStyle/>
          <a:p>
            <a:pPr marR="0" eaLnBrk="1" hangingPunct="1">
              <a:lnSpc>
                <a:spcPct val="80000"/>
              </a:lnSpc>
            </a:pPr>
            <a:endParaRPr lang="ru-RU" sz="800" smtClean="0"/>
          </a:p>
          <a:p>
            <a:pPr marR="0" eaLnBrk="1" hangingPunct="1">
              <a:lnSpc>
                <a:spcPct val="80000"/>
              </a:lnSpc>
            </a:pPr>
            <a:endParaRPr lang="ru-RU" sz="8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/>
          </p:cNvSpPr>
          <p:nvPr>
            <p:ph type="title" idx="4294967295"/>
          </p:nvPr>
        </p:nvSpPr>
        <p:spPr bwMode="auto"/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endParaRPr lang="ru-RU" smtClean="0">
              <a:effectLst/>
            </a:endParaRPr>
          </a:p>
        </p:txBody>
      </p:sp>
      <p:sp>
        <p:nvSpPr>
          <p:cNvPr id="14338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/>
            <a:r>
              <a:rPr lang="ru-RU" sz="3600" b="1" smtClean="0">
                <a:solidFill>
                  <a:schemeClr val="tx2"/>
                </a:solidFill>
              </a:rPr>
              <a:t>Цели: </a:t>
            </a:r>
            <a:r>
              <a:rPr lang="ru-RU" sz="3600" smtClean="0">
                <a:solidFill>
                  <a:schemeClr val="tx2"/>
                </a:solidFill>
              </a:rPr>
              <a:t>рассмотреть историю становления генетики как науки, изучить  основные понятия и методы генетики, общие методические рекомендации по решению генетических задач.</a:t>
            </a:r>
          </a:p>
          <a:p>
            <a:pPr eaLnBrk="1" hangingPunct="1"/>
            <a:endParaRPr lang="ru-RU" sz="3600" smtClean="0">
              <a:solidFill>
                <a:schemeClr val="tx2"/>
              </a:solidFill>
            </a:endParaRPr>
          </a:p>
          <a:p>
            <a:endParaRPr lang="ru-RU" sz="3600" smtClean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365760" indent="-256032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r>
              <a:rPr lang="ru-RU" b="1" dirty="0" smtClean="0"/>
              <a:t>Образовательные:</a:t>
            </a:r>
            <a:endParaRPr lang="ru-RU" dirty="0" smtClean="0"/>
          </a:p>
          <a:p>
            <a:pPr marL="365760" indent="-256032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r>
              <a:rPr lang="ru-RU" dirty="0" smtClean="0"/>
              <a:t>Формировать умения   использовать генетическую символику при решении  генетических задач.</a:t>
            </a:r>
          </a:p>
          <a:p>
            <a:pPr marL="365760" indent="-256032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r>
              <a:rPr lang="ru-RU" dirty="0" smtClean="0"/>
              <a:t>Сформировать у старшеклассников убежденность в том, что знание основных понятий генетики необходимо для понимания важной закономерности наследования признаков, практической направленности темы.</a:t>
            </a:r>
          </a:p>
          <a:p>
            <a:pPr marL="365760" indent="-256032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r>
              <a:rPr lang="ru-RU" b="1" u="sng" dirty="0" smtClean="0"/>
              <a:t>Воспитательные:</a:t>
            </a:r>
            <a:endParaRPr lang="ru-RU" dirty="0" smtClean="0"/>
          </a:p>
          <a:p>
            <a:pPr marL="365760" indent="-256032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r>
              <a:rPr lang="ru-RU" dirty="0" smtClean="0"/>
              <a:t>Воспитание умения вежливо относится к ответам своих одноклассников, сопереживать им.</a:t>
            </a:r>
          </a:p>
          <a:p>
            <a:pPr marL="365760" indent="-256032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r>
              <a:rPr lang="ru-RU" dirty="0" smtClean="0"/>
              <a:t>Воспитание бережного отношения к природе, через ознакомление с основными биологическими закономерностями происходящих в ней.</a:t>
            </a:r>
          </a:p>
          <a:p>
            <a:pPr marL="365760" indent="-256032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r>
              <a:rPr lang="ru-RU" b="1" u="sng" dirty="0" smtClean="0"/>
              <a:t>Развивающие:	</a:t>
            </a:r>
            <a:endParaRPr lang="ru-RU" dirty="0" smtClean="0"/>
          </a:p>
          <a:p>
            <a:pPr marL="365760" indent="-256032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r>
              <a:rPr lang="ru-RU" b="1" dirty="0" smtClean="0"/>
              <a:t>Развитие интереса к предмету биология и к биологическим дисциплинам.</a:t>
            </a:r>
            <a:endParaRPr lang="ru-RU" dirty="0" smtClean="0"/>
          </a:p>
          <a:p>
            <a:pPr marL="365760" indent="-256032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r>
              <a:rPr lang="ru-RU" b="1" dirty="0" smtClean="0"/>
              <a:t>Развитие основных приемов учебной деятельности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dirty="0" smtClean="0"/>
              <a:t>Задачи: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Содержимое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ru-RU" sz="4800" b="1" smtClean="0">
                <a:solidFill>
                  <a:schemeClr val="accent2"/>
                </a:solidFill>
                <a:latin typeface="Times New Roman" pitchFamily="18" charset="0"/>
              </a:rPr>
              <a:t>генетика изучает процессы хранения, передачи, реализации и изменения наследственной информации на всех уровнях организации живого.</a:t>
            </a:r>
            <a:endParaRPr lang="ru-RU" sz="4800" smtClean="0">
              <a:solidFill>
                <a:schemeClr val="accent2"/>
              </a:solidFill>
              <a:latin typeface="Times New Roman" pitchFamily="18" charset="0"/>
            </a:endParaRPr>
          </a:p>
          <a:p>
            <a:pPr eaLnBrk="1" hangingPunct="1">
              <a:lnSpc>
                <a:spcPct val="80000"/>
              </a:lnSpc>
              <a:buFont typeface="Wingdings 3" pitchFamily="18" charset="2"/>
              <a:buNone/>
            </a:pPr>
            <a:endParaRPr lang="ru-RU" sz="4800" smtClean="0">
              <a:solidFill>
                <a:schemeClr val="accent2"/>
              </a:solidFill>
              <a:latin typeface="Times New Roman" pitchFamily="18" charset="0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dirty="0" smtClean="0"/>
              <a:t>Генетика как наука.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Содержимое 1"/>
          <p:cNvSpPr>
            <a:spLocks noGrp="1"/>
          </p:cNvSpPr>
          <p:nvPr>
            <p:ph idx="1"/>
          </p:nvPr>
        </p:nvSpPr>
        <p:spPr>
          <a:xfrm>
            <a:off x="357188" y="928688"/>
            <a:ext cx="8329612" cy="5078412"/>
          </a:xfrm>
        </p:spPr>
        <p:txBody>
          <a:bodyPr/>
          <a:lstStyle/>
          <a:p>
            <a:pPr eaLnBrk="1" hangingPunct="1"/>
            <a:r>
              <a:rPr lang="ru-RU" sz="3200" smtClean="0">
                <a:solidFill>
                  <a:srgbClr val="FF3399"/>
                </a:solidFill>
              </a:rPr>
              <a:t>Генетика  –  это  наука  о  самых  сокровенных  таинствах  природы  –  о наследственности  и  изменчивости. </a:t>
            </a:r>
          </a:p>
          <a:p>
            <a:pPr eaLnBrk="1" hangingPunct="1"/>
            <a:r>
              <a:rPr lang="ru-RU" sz="3200" b="1" smtClean="0">
                <a:solidFill>
                  <a:srgbClr val="FF3399"/>
                </a:solidFill>
              </a:rPr>
              <a:t>Генетика – наука о наследственности и изменчивости.</a:t>
            </a:r>
            <a:r>
              <a:rPr lang="ru-RU" sz="3200" smtClean="0">
                <a:solidFill>
                  <a:srgbClr val="FF3399"/>
                </a:solidFill>
              </a:rPr>
              <a:t>  </a:t>
            </a:r>
          </a:p>
          <a:p>
            <a:pPr eaLnBrk="1" hangingPunct="1"/>
            <a:r>
              <a:rPr lang="ru-RU" sz="3200" smtClean="0">
                <a:solidFill>
                  <a:srgbClr val="FF3399"/>
                </a:solidFill>
              </a:rPr>
              <a:t>Генетика  рассматривает  носители  наследственности  –  хромосомы  и  гены.  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000125" y="274638"/>
            <a:ext cx="7686675" cy="153987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Содержимое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ru-RU" smtClean="0">
                <a:latin typeface="Times New Roman" pitchFamily="18" charset="0"/>
              </a:rPr>
              <a:t>1. Начало XX в. – развитие менделизма и становление генетики (Г. де Фриз, А.Вейсман, О.Гертвиг и др.).</a:t>
            </a:r>
          </a:p>
          <a:p>
            <a:pPr eaLnBrk="1" hangingPunct="1"/>
            <a:r>
              <a:rPr lang="ru-RU" smtClean="0">
                <a:latin typeface="Times New Roman" pitchFamily="18" charset="0"/>
              </a:rPr>
              <a:t> 2. 1920–1940е гг. XX в. – формирование хромосомной теории наследственности (Т.Морган, А.С. Серебровский, Н.И. Вавилов, С.С. Четвериков и др.).</a:t>
            </a:r>
          </a:p>
          <a:p>
            <a:pPr eaLnBrk="1" hangingPunct="1"/>
            <a:r>
              <a:rPr lang="ru-RU" smtClean="0">
                <a:latin typeface="Times New Roman" pitchFamily="18" charset="0"/>
              </a:rPr>
              <a:t> 3. С 1950х гг. по настоящее время – развитие генетики на молекулярном уровне (Д.Уотсон, Ф.Крик и др.).</a:t>
            </a:r>
          </a:p>
          <a:p>
            <a:pPr eaLnBrk="1" hangingPunct="1"/>
            <a:endParaRPr lang="ru-RU" smtClean="0">
              <a:latin typeface="Times New Roman" pitchFamily="18" charset="0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dirty="0" smtClean="0"/>
              <a:t>Этапы развития генетики: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Содержимое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 eaLnBrk="1" hangingPunct="1"/>
            <a:r>
              <a:rPr lang="ru-RU" b="1" smtClean="0"/>
              <a:t> </a:t>
            </a:r>
            <a:r>
              <a:rPr lang="ru-RU" sz="2000" b="1" smtClean="0">
                <a:solidFill>
                  <a:schemeClr val="accent1"/>
                </a:solidFill>
                <a:latin typeface="Times New Roman" pitchFamily="18" charset="0"/>
              </a:rPr>
              <a:t>Основоположником генетики является Грегор Мендель (1822-1884) -чешский ученый.</a:t>
            </a:r>
          </a:p>
          <a:p>
            <a:pPr algn="ctr" eaLnBrk="1" hangingPunct="1"/>
            <a:r>
              <a:rPr lang="ru-RU" sz="2000" b="1" smtClean="0">
                <a:solidFill>
                  <a:schemeClr val="accent1"/>
                </a:solidFill>
                <a:latin typeface="Times New Roman" pitchFamily="18" charset="0"/>
              </a:rPr>
              <a:t> Годом основания науки является 1900г.</a:t>
            </a:r>
            <a:endParaRPr lang="ru-RU" sz="2000" smtClean="0">
              <a:solidFill>
                <a:schemeClr val="accent1"/>
              </a:solidFill>
              <a:latin typeface="Times New Roman" pitchFamily="18" charset="0"/>
            </a:endParaRPr>
          </a:p>
          <a:p>
            <a:pPr algn="ctr" eaLnBrk="1" hangingPunct="1"/>
            <a:endParaRPr lang="ru-RU" sz="2000" smtClean="0">
              <a:solidFill>
                <a:schemeClr val="accent1"/>
              </a:solidFill>
              <a:latin typeface="Times New Roman" pitchFamily="18" charset="0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4" name="Содержимое 3" descr="mendel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43213" y="2924175"/>
            <a:ext cx="3889375" cy="3313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Содержимое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ru-RU" sz="2400" smtClean="0">
                <a:latin typeface="Times New Roman" pitchFamily="18" charset="0"/>
              </a:rPr>
              <a:t>Доминантные признаки обозначены заглавными буквами </a:t>
            </a:r>
            <a:r>
              <a:rPr lang="ru-RU" sz="2400" b="1" smtClean="0">
                <a:latin typeface="Times New Roman" pitchFamily="18" charset="0"/>
              </a:rPr>
              <a:t>А, В, С</a:t>
            </a:r>
            <a:r>
              <a:rPr lang="ru-RU" sz="2400" smtClean="0">
                <a:latin typeface="Times New Roman" pitchFamily="18" charset="0"/>
              </a:rPr>
              <a:t> рецессивные — малыми буквами — </a:t>
            </a:r>
            <a:r>
              <a:rPr lang="ru-RU" sz="2400" b="1" smtClean="0">
                <a:latin typeface="Times New Roman" pitchFamily="18" charset="0"/>
              </a:rPr>
              <a:t>а, в, с</a:t>
            </a:r>
            <a:r>
              <a:rPr lang="ru-RU" sz="2400" smtClean="0">
                <a:latin typeface="Times New Roman" pitchFamily="18" charset="0"/>
              </a:rPr>
              <a:t> и т.д.</a:t>
            </a:r>
          </a:p>
          <a:p>
            <a:pPr eaLnBrk="1" hangingPunct="1">
              <a:lnSpc>
                <a:spcPct val="80000"/>
              </a:lnSpc>
            </a:pPr>
            <a:r>
              <a:rPr lang="ru-RU" sz="2400" smtClean="0">
                <a:latin typeface="Times New Roman" pitchFamily="18" charset="0"/>
              </a:rPr>
              <a:t>Родители обозначаются латинской буквой </a:t>
            </a:r>
            <a:r>
              <a:rPr lang="ru-RU" sz="2400" b="1" smtClean="0">
                <a:latin typeface="Times New Roman" pitchFamily="18" charset="0"/>
              </a:rPr>
              <a:t>Р</a:t>
            </a:r>
            <a:r>
              <a:rPr lang="ru-RU" sz="2400" smtClean="0">
                <a:latin typeface="Times New Roman" pitchFamily="18" charset="0"/>
              </a:rPr>
              <a:t> (Parents — родители), затем рядом записывают их генотипы. Женский пол обозначают сим волом </a:t>
            </a:r>
            <a:r>
              <a:rPr lang="ru-RU" sz="2400" b="1" smtClean="0">
                <a:latin typeface="Times New Roman" pitchFamily="18" charset="0"/>
              </a:rPr>
              <a:t>♀</a:t>
            </a:r>
            <a:r>
              <a:rPr lang="ru-RU" sz="2400" smtClean="0">
                <a:latin typeface="Times New Roman" pitchFamily="18" charset="0"/>
              </a:rPr>
              <a:t> (зеркало Венеры), мужской —</a:t>
            </a:r>
            <a:r>
              <a:rPr lang="ru-RU" sz="2400" b="1" smtClean="0">
                <a:latin typeface="Times New Roman" pitchFamily="18" charset="0"/>
              </a:rPr>
              <a:t>♂ </a:t>
            </a:r>
            <a:r>
              <a:rPr lang="ru-RU" sz="2400" smtClean="0">
                <a:latin typeface="Times New Roman" pitchFamily="18" charset="0"/>
              </a:rPr>
              <a:t>  (щит и копье Марса). Между родителями ставят знак </a:t>
            </a:r>
            <a:r>
              <a:rPr lang="ru-RU" sz="2400" b="1" smtClean="0">
                <a:latin typeface="Times New Roman" pitchFamily="18" charset="0"/>
              </a:rPr>
              <a:t>«х»,</a:t>
            </a:r>
            <a:r>
              <a:rPr lang="ru-RU" sz="2400" smtClean="0">
                <a:latin typeface="Times New Roman" pitchFamily="18" charset="0"/>
              </a:rPr>
              <a:t> обозначающий скрещивание. Генотип женской особи пишут на первом месте, а мужской -  на втором.</a:t>
            </a:r>
          </a:p>
          <a:p>
            <a:pPr eaLnBrk="1" hangingPunct="1">
              <a:lnSpc>
                <a:spcPct val="80000"/>
              </a:lnSpc>
            </a:pPr>
            <a:r>
              <a:rPr lang="ru-RU" sz="2400" smtClean="0">
                <a:latin typeface="Times New Roman" pitchFamily="18" charset="0"/>
              </a:rPr>
              <a:t>Первое поколение обозначается </a:t>
            </a:r>
            <a:r>
              <a:rPr lang="ru-RU" sz="2400" b="1" smtClean="0">
                <a:latin typeface="Times New Roman" pitchFamily="18" charset="0"/>
              </a:rPr>
              <a:t>F</a:t>
            </a:r>
            <a:r>
              <a:rPr lang="ru-RU" sz="2400" b="1" baseline="-25000" smtClean="0">
                <a:latin typeface="Times New Roman" pitchFamily="18" charset="0"/>
              </a:rPr>
              <a:t>1</a:t>
            </a:r>
            <a:r>
              <a:rPr lang="ru-RU" sz="2400" smtClean="0">
                <a:latin typeface="Times New Roman" pitchFamily="18" charset="0"/>
              </a:rPr>
              <a:t> (Filli — дети), второе поколение — </a:t>
            </a:r>
            <a:r>
              <a:rPr lang="ru-RU" sz="2400" b="1" smtClean="0">
                <a:latin typeface="Times New Roman" pitchFamily="18" charset="0"/>
              </a:rPr>
              <a:t>F</a:t>
            </a:r>
            <a:r>
              <a:rPr lang="ru-RU" sz="2400" b="1" baseline="-25000" smtClean="0">
                <a:latin typeface="Times New Roman" pitchFamily="18" charset="0"/>
              </a:rPr>
              <a:t>2</a:t>
            </a:r>
            <a:r>
              <a:rPr lang="ru-RU" sz="2400" smtClean="0">
                <a:latin typeface="Times New Roman" pitchFamily="18" charset="0"/>
              </a:rPr>
              <a:t> и т.д. Рядом приводят обозначения генотипов потомков.</a:t>
            </a:r>
          </a:p>
          <a:p>
            <a:pPr eaLnBrk="1" hangingPunct="1">
              <a:lnSpc>
                <a:spcPct val="80000"/>
              </a:lnSpc>
            </a:pPr>
            <a:endParaRPr lang="ru-RU" sz="2400" smtClean="0">
              <a:latin typeface="Times New Roman" pitchFamily="18" charset="0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512762" y="339725"/>
            <a:ext cx="8229601" cy="11430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dirty="0" smtClean="0"/>
              <a:t>Генетическая символика.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365760" indent="-256032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r>
              <a:rPr lang="ru-RU" b="1" u="sng" dirty="0" smtClean="0"/>
              <a:t>Аллели (аллельные гены)</a:t>
            </a:r>
            <a:r>
              <a:rPr lang="ru-RU" u="sng" dirty="0" smtClean="0"/>
              <a:t> </a:t>
            </a:r>
            <a:r>
              <a:rPr lang="ru-RU" dirty="0" smtClean="0"/>
              <a:t>— разные формы одного гена, возникшие в результате мутаций и расположенные в одинаковых точках (локусах) парных гомологичных хромосом.</a:t>
            </a:r>
          </a:p>
          <a:p>
            <a:pPr marL="365760" indent="-256032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r>
              <a:rPr lang="ru-RU" b="1" u="sng" dirty="0" smtClean="0"/>
              <a:t>Альтернативные признаки</a:t>
            </a:r>
            <a:r>
              <a:rPr lang="ru-RU" b="1" dirty="0" smtClean="0"/>
              <a:t> </a:t>
            </a:r>
            <a:r>
              <a:rPr lang="ru-RU" dirty="0" smtClean="0"/>
              <a:t>– взаимоисключающие, контрастные признаки.</a:t>
            </a:r>
          </a:p>
          <a:p>
            <a:pPr marL="365760" indent="-256032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r>
              <a:rPr lang="ru-RU" b="1" u="sng" dirty="0" smtClean="0"/>
              <a:t>Гаметы</a:t>
            </a:r>
            <a:r>
              <a:rPr lang="ru-RU" b="1" dirty="0" smtClean="0"/>
              <a:t> </a:t>
            </a:r>
            <a:r>
              <a:rPr lang="ru-RU" dirty="0" smtClean="0"/>
              <a:t>(от греч. «</a:t>
            </a:r>
            <a:r>
              <a:rPr lang="ru-RU" i="1" dirty="0" err="1" smtClean="0"/>
              <a:t>гаметес</a:t>
            </a:r>
            <a:r>
              <a:rPr lang="ru-RU" dirty="0" smtClean="0"/>
              <a:t>» – супруг) – половая клетка растительного или животного организма, несущая один ген из аллельной пары. Гаметы всегда несут гены в «чистом» виде, т.к. образуются путем </a:t>
            </a:r>
            <a:r>
              <a:rPr lang="ru-RU" dirty="0" err="1" smtClean="0"/>
              <a:t>мейотического</a:t>
            </a:r>
            <a:r>
              <a:rPr lang="ru-RU" dirty="0" smtClean="0"/>
              <a:t> деления клеток и содержат одну из пары гомологичных хромосом.</a:t>
            </a:r>
          </a:p>
          <a:p>
            <a:pPr marL="365760" indent="-256032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dirty="0" smtClean="0"/>
              <a:t>Основные термины и понятия.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Содержимое 1"/>
          <p:cNvSpPr>
            <a:spLocks noGrp="1"/>
          </p:cNvSpPr>
          <p:nvPr>
            <p:ph idx="1"/>
          </p:nvPr>
        </p:nvSpPr>
        <p:spPr>
          <a:xfrm>
            <a:off x="357188" y="1571625"/>
            <a:ext cx="8229600" cy="4071938"/>
          </a:xfrm>
        </p:spPr>
        <p:txBody>
          <a:bodyPr/>
          <a:lstStyle/>
          <a:p>
            <a:pPr eaLnBrk="1" hangingPunct="1"/>
            <a:r>
              <a:rPr lang="ru-RU" b="1" u="sng" smtClean="0"/>
              <a:t>Ген</a:t>
            </a:r>
            <a:r>
              <a:rPr lang="ru-RU" b="1" smtClean="0"/>
              <a:t> </a:t>
            </a:r>
            <a:r>
              <a:rPr lang="ru-RU" smtClean="0"/>
              <a:t>(от греч. «</a:t>
            </a:r>
            <a:r>
              <a:rPr lang="ru-RU" i="1" smtClean="0"/>
              <a:t>генос</a:t>
            </a:r>
            <a:r>
              <a:rPr lang="ru-RU" smtClean="0"/>
              <a:t>» – рождение) – участок молекулы ДНК, несущий информацию о первичной структуре одного конкретного белка.</a:t>
            </a:r>
          </a:p>
          <a:p>
            <a:pPr eaLnBrk="1" hangingPunct="1"/>
            <a:r>
              <a:rPr lang="ru-RU" b="1" u="sng" smtClean="0"/>
              <a:t>Гены аллельные</a:t>
            </a:r>
            <a:r>
              <a:rPr lang="ru-RU" u="sng" smtClean="0"/>
              <a:t> </a:t>
            </a:r>
            <a:r>
              <a:rPr lang="ru-RU" smtClean="0"/>
              <a:t>– парные гены, расположенные в идентичных участках гомологичных хромосом.</a:t>
            </a:r>
          </a:p>
          <a:p>
            <a:pPr eaLnBrk="1" hangingPunct="1"/>
            <a:r>
              <a:rPr lang="ru-RU" b="1" u="sng" smtClean="0"/>
              <a:t>Генотип</a:t>
            </a:r>
            <a:r>
              <a:rPr lang="ru-RU" smtClean="0"/>
              <a:t> — совокупность наследственных задатков (генов) организма.</a:t>
            </a:r>
          </a:p>
          <a:p>
            <a:pPr eaLnBrk="1" hangingPunct="1"/>
            <a:endParaRPr lang="ru-RU" smtClean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642938" y="274638"/>
            <a:ext cx="8043862" cy="46037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28625" y="928688"/>
            <a:ext cx="8258175" cy="5078412"/>
          </a:xfrm>
        </p:spPr>
        <p:txBody>
          <a:bodyPr>
            <a:normAutofit fontScale="85000" lnSpcReduction="20000"/>
          </a:bodyPr>
          <a:lstStyle/>
          <a:p>
            <a:pPr marL="365760" indent="-256032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r>
              <a:rPr lang="ru-RU" b="1" u="sng" dirty="0" err="1" smtClean="0"/>
              <a:t>Гетерозигота</a:t>
            </a:r>
            <a:r>
              <a:rPr lang="ru-RU" b="1" dirty="0" smtClean="0"/>
              <a:t> </a:t>
            </a:r>
            <a:r>
              <a:rPr lang="ru-RU" dirty="0" smtClean="0"/>
              <a:t>(от греч. «</a:t>
            </a:r>
            <a:r>
              <a:rPr lang="ru-RU" i="1" dirty="0" err="1" smtClean="0"/>
              <a:t>гетерос</a:t>
            </a:r>
            <a:r>
              <a:rPr lang="ru-RU" dirty="0" smtClean="0"/>
              <a:t>» – другой и зигота) – </a:t>
            </a:r>
            <a:r>
              <a:rPr lang="ru-RU" dirty="0" err="1" smtClean="0"/>
              <a:t>зигота</a:t>
            </a:r>
            <a:r>
              <a:rPr lang="ru-RU" dirty="0" smtClean="0"/>
              <a:t>, имеющая два разных </a:t>
            </a:r>
            <a:r>
              <a:rPr lang="ru-RU" dirty="0" err="1" smtClean="0"/>
              <a:t>аллеля</a:t>
            </a:r>
            <a:r>
              <a:rPr lang="ru-RU" dirty="0" smtClean="0"/>
              <a:t> по данному гену (</a:t>
            </a:r>
            <a:r>
              <a:rPr lang="ru-RU" b="1" dirty="0" err="1" smtClean="0"/>
              <a:t>Аа</a:t>
            </a:r>
            <a:r>
              <a:rPr lang="ru-RU" b="1" dirty="0" smtClean="0"/>
              <a:t>, </a:t>
            </a:r>
            <a:r>
              <a:rPr lang="ru-RU" b="1" dirty="0" err="1" smtClean="0"/>
              <a:t>Вb</a:t>
            </a:r>
            <a:r>
              <a:rPr lang="ru-RU" dirty="0" smtClean="0"/>
              <a:t>).  </a:t>
            </a:r>
          </a:p>
          <a:p>
            <a:pPr marL="365760" indent="-256032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r>
              <a:rPr lang="ru-RU" b="1" u="sng" dirty="0" smtClean="0"/>
              <a:t>Гетерозиготными</a:t>
            </a:r>
            <a:r>
              <a:rPr lang="ru-RU" dirty="0" smtClean="0"/>
              <a:t> называют особей, получивших от родительских особей разные гены. Гетерозиготная особь в потомстве дает расщепление по данному признаку.</a:t>
            </a:r>
          </a:p>
          <a:p>
            <a:pPr marL="365760" indent="-256032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r>
              <a:rPr lang="ru-RU" b="1" u="sng" dirty="0" err="1" smtClean="0"/>
              <a:t>Гомозигота</a:t>
            </a:r>
            <a:r>
              <a:rPr lang="ru-RU" dirty="0" smtClean="0"/>
              <a:t> (от греч. «</a:t>
            </a:r>
            <a:r>
              <a:rPr lang="ru-RU" i="1" dirty="0" err="1" smtClean="0"/>
              <a:t>гомос</a:t>
            </a:r>
            <a:r>
              <a:rPr lang="ru-RU" dirty="0" smtClean="0"/>
              <a:t>» – одинаковый и зигота) – </a:t>
            </a:r>
            <a:r>
              <a:rPr lang="ru-RU" dirty="0" err="1" smtClean="0"/>
              <a:t>зигота</a:t>
            </a:r>
            <a:r>
              <a:rPr lang="ru-RU" dirty="0" smtClean="0"/>
              <a:t>, имеющая одинаковые аллели данного гена (оба доминантные или оба рецессивные).  </a:t>
            </a:r>
          </a:p>
          <a:p>
            <a:pPr marL="365760" indent="-256032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r>
              <a:rPr lang="ru-RU" b="1" u="sng" dirty="0" smtClean="0"/>
              <a:t>Гомозиготными</a:t>
            </a:r>
            <a:r>
              <a:rPr lang="ru-RU" dirty="0" smtClean="0"/>
              <a:t> называют особей, получивших от родительских особей одинаковые наследственные задатки (гены) по какому-то конкретному признаку. Гомозиготная особь в потомстве не дает расщепления.</a:t>
            </a:r>
          </a:p>
          <a:p>
            <a:pPr marL="365760" indent="-256032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 flipV="1">
            <a:off x="642938" y="214313"/>
            <a:ext cx="8043862" cy="60325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357188" y="785813"/>
            <a:ext cx="8329612" cy="5221287"/>
          </a:xfrm>
        </p:spPr>
        <p:txBody>
          <a:bodyPr>
            <a:normAutofit fontScale="92500"/>
          </a:bodyPr>
          <a:lstStyle/>
          <a:p>
            <a:pPr marL="365760" indent="-256032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r>
              <a:rPr lang="ru-RU" b="1" u="sng" dirty="0" smtClean="0"/>
              <a:t>Гомологичные хромосомы </a:t>
            </a:r>
            <a:r>
              <a:rPr lang="ru-RU" dirty="0" smtClean="0"/>
              <a:t>(от греч. «</a:t>
            </a:r>
            <a:r>
              <a:rPr lang="ru-RU" i="1" dirty="0" err="1" smtClean="0"/>
              <a:t>гомос</a:t>
            </a:r>
            <a:r>
              <a:rPr lang="ru-RU" dirty="0" smtClean="0"/>
              <a:t>» – одинаковый) – парные хромосомы, одинаковые по форме, размерам, набору генов. В диплоидной клетке набор хромосом всегда парный: одна хромосома из пары материнского происхождения, вторая – отцовская.</a:t>
            </a:r>
          </a:p>
          <a:p>
            <a:pPr marL="365760" indent="-256032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r>
              <a:rPr lang="ru-RU" b="1" u="sng" dirty="0" smtClean="0"/>
              <a:t>Доминантный признак (ген</a:t>
            </a:r>
            <a:r>
              <a:rPr lang="ru-RU" b="1" i="1" u="sng" dirty="0" smtClean="0"/>
              <a:t>) </a:t>
            </a:r>
            <a:r>
              <a:rPr lang="ru-RU" i="1" dirty="0" smtClean="0"/>
              <a:t>– </a:t>
            </a:r>
            <a:r>
              <a:rPr lang="ru-RU" dirty="0" smtClean="0"/>
              <a:t>преобладающий, проявляющийся – обозначается заглавными буквами латинского алфавита: </a:t>
            </a:r>
            <a:r>
              <a:rPr lang="ru-RU" i="1" dirty="0" smtClean="0"/>
              <a:t>А, В, </a:t>
            </a:r>
            <a:r>
              <a:rPr lang="ru-RU" dirty="0" smtClean="0"/>
              <a:t>С и т. д.</a:t>
            </a:r>
          </a:p>
          <a:p>
            <a:pPr marL="365760" indent="-256032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r>
              <a:rPr lang="ru-RU" b="1" u="sng" dirty="0" smtClean="0"/>
              <a:t>Рецессивный признак (ген)</a:t>
            </a:r>
            <a:r>
              <a:rPr lang="ru-RU" b="1" i="1" u="sng" dirty="0" smtClean="0"/>
              <a:t> </a:t>
            </a:r>
            <a:r>
              <a:rPr lang="ru-RU" i="1" dirty="0" smtClean="0"/>
              <a:t>– </a:t>
            </a:r>
            <a:r>
              <a:rPr lang="ru-RU" dirty="0" smtClean="0"/>
              <a:t>подавляемый признак – обозначается соответствующей строчной буквой латинского алфавита: </a:t>
            </a:r>
            <a:r>
              <a:rPr lang="ru-RU" i="1" dirty="0" smtClean="0"/>
              <a:t>а, </a:t>
            </a:r>
            <a:r>
              <a:rPr lang="en-US" i="1" dirty="0" smtClean="0"/>
              <a:t>b</a:t>
            </a:r>
            <a:r>
              <a:rPr lang="ru-RU" i="1" dirty="0" smtClean="0"/>
              <a:t> с </a:t>
            </a:r>
            <a:r>
              <a:rPr lang="ru-RU" dirty="0" smtClean="0"/>
              <a:t>и т. </a:t>
            </a:r>
            <a:r>
              <a:rPr lang="ru-RU" dirty="0" err="1" smtClean="0"/>
              <a:t>д</a:t>
            </a:r>
            <a:endParaRPr lang="ru-RU" dirty="0" smtClean="0"/>
          </a:p>
          <a:p>
            <a:pPr marL="365760" indent="-256032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071563" y="274638"/>
            <a:ext cx="7615237" cy="225425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214313" y="857250"/>
            <a:ext cx="8401050" cy="5435600"/>
          </a:xfrm>
        </p:spPr>
        <p:txBody>
          <a:bodyPr>
            <a:normAutofit fontScale="85000" lnSpcReduction="10000"/>
          </a:bodyPr>
          <a:lstStyle/>
          <a:p>
            <a:pPr marL="365760" indent="-256032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r>
              <a:rPr lang="ru-RU" b="1" u="sng" dirty="0" smtClean="0"/>
              <a:t>Скрещивание анализирующее </a:t>
            </a:r>
            <a:r>
              <a:rPr lang="ru-RU" dirty="0" smtClean="0"/>
              <a:t>– скрещивание испытуемого организма с другим, являющимся по данному признаку рецессивной </a:t>
            </a:r>
            <a:r>
              <a:rPr lang="ru-RU" dirty="0" err="1" smtClean="0"/>
              <a:t>гомозиготой</a:t>
            </a:r>
            <a:r>
              <a:rPr lang="ru-RU" dirty="0" smtClean="0"/>
              <a:t>, что позволяет установить генотип испытуемого.</a:t>
            </a:r>
          </a:p>
          <a:p>
            <a:pPr marL="365760" indent="-256032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r>
              <a:rPr lang="ru-RU" b="1" u="sng" dirty="0" smtClean="0"/>
              <a:t>Скрещивание </a:t>
            </a:r>
            <a:r>
              <a:rPr lang="ru-RU" b="1" u="sng" dirty="0" err="1" smtClean="0"/>
              <a:t>дигибридное</a:t>
            </a:r>
            <a:r>
              <a:rPr lang="ru-RU" b="1" u="sng" dirty="0" smtClean="0"/>
              <a:t> </a:t>
            </a:r>
            <a:r>
              <a:rPr lang="ru-RU" dirty="0" smtClean="0"/>
              <a:t>– </a:t>
            </a:r>
            <a:r>
              <a:rPr lang="ru-RU" dirty="0" err="1" smtClean="0"/>
              <a:t>скрещивание</a:t>
            </a:r>
            <a:r>
              <a:rPr lang="ru-RU" dirty="0" smtClean="0"/>
              <a:t> форм, отличающихся друг от друга по двум парам альтернативных признаков.</a:t>
            </a:r>
          </a:p>
          <a:p>
            <a:pPr marL="365760" indent="-256032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r>
              <a:rPr lang="ru-RU" b="1" u="sng" dirty="0" smtClean="0"/>
              <a:t>Скрещивание моногибридное </a:t>
            </a:r>
            <a:r>
              <a:rPr lang="ru-RU" dirty="0" smtClean="0"/>
              <a:t>– скрещивание форм, отличающихся друг от друга по одной паре альтернативных признаков.</a:t>
            </a:r>
          </a:p>
          <a:p>
            <a:pPr marL="365760" indent="-256032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r>
              <a:rPr lang="ru-RU" b="1" i="1" u="sng" dirty="0" smtClean="0"/>
              <a:t>Чистые линии</a:t>
            </a:r>
            <a:r>
              <a:rPr lang="ru-RU" i="1" u="sng" dirty="0" smtClean="0"/>
              <a:t> </a:t>
            </a:r>
            <a:r>
              <a:rPr lang="ru-RU" i="1" dirty="0" smtClean="0"/>
              <a:t>–</a:t>
            </a:r>
            <a:r>
              <a:rPr lang="ru-RU" dirty="0" smtClean="0"/>
              <a:t> организмы, гомозиготные по одному или нескольким признакам и не дающие в потомстве проявления альтернативного признака.</a:t>
            </a:r>
          </a:p>
          <a:p>
            <a:pPr marL="365760" indent="-256032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r>
              <a:rPr lang="ru-RU" b="1" u="sng" dirty="0" smtClean="0"/>
              <a:t>Фенотип</a:t>
            </a:r>
            <a:r>
              <a:rPr lang="ru-RU" dirty="0" smtClean="0"/>
              <a:t> — совокупность всех внешних признаков и свойств организма, до­ступных наблюдению и анализу. </a:t>
            </a:r>
          </a:p>
          <a:p>
            <a:pPr marL="365760" indent="-256032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143000" y="274638"/>
            <a:ext cx="7543800" cy="153987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28625" y="1500188"/>
          <a:ext cx="8229600" cy="41195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/>
                <a:gridCol w="4114800"/>
              </a:tblGrid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Название метода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Сущность метода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Гибридологический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Производится анализ закономерностей наследования отдельных признаков и свойств организмов при половом размножении, а также анализ изменчивости генов и их комбинаторики.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Цитологический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С помощью светового и электронного микроскопов изучаются материальные основные наследственности на клеточном и субклеточном уровнях (хромосомы, ДНК)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dirty="0" smtClean="0"/>
              <a:t>Методы генетики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Содержимое 4"/>
          <p:cNvGraphicFramePr>
            <a:graphicFrameLocks noGrp="1"/>
          </p:cNvGraphicFramePr>
          <p:nvPr>
            <p:ph idx="1"/>
          </p:nvPr>
        </p:nvGraphicFramePr>
        <p:xfrm>
          <a:off x="428625" y="928688"/>
          <a:ext cx="8229600" cy="4664075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4114800"/>
                <a:gridCol w="4114800"/>
              </a:tblGrid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Цитогенетический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ru-RU" sz="1800" b="1" kern="12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Синтез гибридологического методов обеспечивает изучение кариотипа человека, изменений в строении и количестве хромосом</a:t>
                      </a:r>
                      <a:endParaRPr lang="ru-RU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0"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Популяционно-статистический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Основывается на определении частоты встречаемости различных генов в популяции, что позволяет вычислить количество гетерозиготных организмов и прогнозировать</a:t>
                      </a:r>
                      <a:r>
                        <a:rPr kumimoji="0" lang="ru-RU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количество особей с патологическим проявлением действия гена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Биохимический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Изучаются нарушения обмена веществ</a:t>
                      </a:r>
                      <a:r>
                        <a:rPr kumimoji="0" lang="ru-RU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возникающих в результате генных мутаций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714375" y="274638"/>
            <a:ext cx="7972425" cy="46037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28625" y="857250"/>
          <a:ext cx="8229600" cy="5851525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4114800"/>
                <a:gridCol w="4114800"/>
              </a:tblGrid>
              <a:tr h="370840">
                <a:tc>
                  <a:txBody>
                    <a:bodyPr/>
                    <a:lstStyle/>
                    <a:p>
                      <a:r>
                        <a:rPr kumimoji="0"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Математический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Производится количественный учет наследования признаков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0"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Генеалогический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Выражается в составлении родословных (человека, животных). Позволяет установить тип и характер наследования признаков.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0"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Близнецовый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Основан на изучении близнецов с одинаковыми генотипами, что позволяет выяснить влияние среды на формирование признаков.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0"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Онтогенетический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Позволяет проследить действие генов в процессе индивидуального развития; в сочетании с биохимическим методом позволяет установить присутствие рецессивных генов в гетерозиготном состоянии по фенотипу.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714375" y="274638"/>
            <a:ext cx="7972425" cy="368300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365760" indent="-256032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r>
              <a:rPr lang="ru-RU" dirty="0" smtClean="0"/>
              <a:t>Чем генетика отличается от других биологических наук?</a:t>
            </a:r>
          </a:p>
          <a:p>
            <a:pPr marL="365760" indent="-256032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r>
              <a:rPr lang="ru-RU" dirty="0" smtClean="0"/>
              <a:t>Как называются различные состояние одного и того же гена?</a:t>
            </a:r>
          </a:p>
          <a:p>
            <a:pPr marL="365760" indent="-256032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r>
              <a:rPr lang="ru-RU" dirty="0" smtClean="0"/>
              <a:t>Дайте определение генотипа и фенотипа, изменчивости и наследственности.</a:t>
            </a:r>
          </a:p>
          <a:p>
            <a:pPr marL="365760" indent="-256032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r>
              <a:rPr lang="ru-RU" dirty="0" smtClean="0"/>
              <a:t>Может ли определённый ген быть представлен большим количеством аллелей?</a:t>
            </a:r>
          </a:p>
          <a:p>
            <a:pPr marL="365760" indent="-256032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r>
              <a:rPr lang="ru-RU" dirty="0" smtClean="0"/>
              <a:t>Как обозначаются доминантные признаки и рецессивные?</a:t>
            </a:r>
          </a:p>
          <a:p>
            <a:pPr marL="365760" indent="-256032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r>
              <a:rPr lang="ru-RU" dirty="0" smtClean="0"/>
              <a:t>Какие особи называют чистыми линиями?</a:t>
            </a:r>
          </a:p>
          <a:p>
            <a:pPr marL="365760" indent="-256032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r>
              <a:rPr lang="ru-RU" dirty="0" smtClean="0"/>
              <a:t>Что такое </a:t>
            </a:r>
            <a:r>
              <a:rPr lang="ru-RU" dirty="0" err="1" smtClean="0"/>
              <a:t>гомозигота</a:t>
            </a:r>
            <a:r>
              <a:rPr lang="ru-RU" dirty="0" smtClean="0"/>
              <a:t> и </a:t>
            </a:r>
            <a:r>
              <a:rPr lang="ru-RU" dirty="0" err="1" smtClean="0"/>
              <a:t>гетерозигота</a:t>
            </a:r>
            <a:r>
              <a:rPr lang="ru-RU" dirty="0" smtClean="0"/>
              <a:t>? Как они обозначаются?</a:t>
            </a:r>
          </a:p>
          <a:p>
            <a:pPr marL="365760" indent="-256032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dirty="0" smtClean="0"/>
              <a:t>Закрепление материала.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Содержимое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ru-RU" smtClean="0">
              <a:latin typeface="Arial" charset="0"/>
            </a:endParaRPr>
          </a:p>
          <a:p>
            <a:pPr eaLnBrk="1" hangingPunct="1"/>
            <a:endParaRPr lang="ru-RU" smtClean="0">
              <a:latin typeface="Arial" charset="0"/>
            </a:endParaRPr>
          </a:p>
          <a:p>
            <a:pPr eaLnBrk="1" hangingPunct="1"/>
            <a:r>
              <a:rPr lang="ru-RU" smtClean="0">
                <a:solidFill>
                  <a:srgbClr val="FF3399"/>
                </a:solidFill>
              </a:rPr>
              <a:t>Выучить алгоритм решения задач, генетические термины и обозначения</a:t>
            </a:r>
            <a:r>
              <a:rPr lang="ru-RU" smtClean="0"/>
              <a:t>.</a:t>
            </a:r>
          </a:p>
          <a:p>
            <a:pPr eaLnBrk="1" hangingPunct="1"/>
            <a:endParaRPr lang="ru-RU" smtClean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261937" y="987425"/>
            <a:ext cx="8229601" cy="11430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dirty="0" smtClean="0"/>
              <a:t>Домашнее задание.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ткрытая">
  <a:themeElements>
    <a:clrScheme name="Открытая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Открытая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Открытая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ppt/theme/themeOverride2.xml><?xml version="1.0" encoding="utf-8"?>
<a:themeOverride xmlns:a="http://schemas.openxmlformats.org/drawingml/2006/main">
  <a:clrScheme name="Открытая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ppt/theme/themeOverride3.xml><?xml version="1.0" encoding="utf-8"?>
<a:themeOverride xmlns:a="http://schemas.openxmlformats.org/drawingml/2006/main">
  <a:clrScheme name="Открытая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ppt/theme/themeOverride4.xml><?xml version="1.0" encoding="utf-8"?>
<a:themeOverride xmlns:a="http://schemas.openxmlformats.org/drawingml/2006/main">
  <a:clrScheme name="Открытая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43</TotalTime>
  <Words>784</Words>
  <PresentationFormat>Экран (4:3)</PresentationFormat>
  <Paragraphs>70</Paragraphs>
  <Slides>18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Шаблон оформления</vt:lpstr>
      </vt:variant>
      <vt:variant>
        <vt:i4>8</vt:i4>
      </vt:variant>
      <vt:variant>
        <vt:lpstr>Заголовки слайдов</vt:lpstr>
      </vt:variant>
      <vt:variant>
        <vt:i4>18</vt:i4>
      </vt:variant>
    </vt:vector>
  </HeadingPairs>
  <TitlesOfParts>
    <vt:vector size="33" baseType="lpstr">
      <vt:lpstr>Arial</vt:lpstr>
      <vt:lpstr>Lucida Sans Unicode</vt:lpstr>
      <vt:lpstr>Wingdings 3</vt:lpstr>
      <vt:lpstr>Verdana</vt:lpstr>
      <vt:lpstr>Wingdings 2</vt:lpstr>
      <vt:lpstr>Calibri</vt:lpstr>
      <vt:lpstr>Times New Roman</vt:lpstr>
      <vt:lpstr>Открытая</vt:lpstr>
      <vt:lpstr>Открытая</vt:lpstr>
      <vt:lpstr>Открытая</vt:lpstr>
      <vt:lpstr>Открытая</vt:lpstr>
      <vt:lpstr>Открытая</vt:lpstr>
      <vt:lpstr>Открытая</vt:lpstr>
      <vt:lpstr>Открытая</vt:lpstr>
      <vt:lpstr>Открытая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Генетика как наука. Методы ее изучения. </dc:title>
  <cp:lastModifiedBy>User</cp:lastModifiedBy>
  <cp:revision>9</cp:revision>
  <dcterms:modified xsi:type="dcterms:W3CDTF">2017-02-06T19:06:54Z</dcterms:modified>
</cp:coreProperties>
</file>